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8" r:id="rId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58D"/>
    <a:srgbClr val="48AD40"/>
    <a:srgbClr val="94CD8E"/>
    <a:srgbClr val="6FBE68"/>
    <a:srgbClr val="8E64A0"/>
    <a:srgbClr val="A382B3"/>
    <a:srgbClr val="BCA5C8"/>
    <a:srgbClr val="D2C2D9"/>
    <a:srgbClr val="BCA4C8"/>
    <a:srgbClr val="BDA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1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E3A70-D4A7-3544-8755-1707742FABB7}" type="datetimeFigureOut">
              <a:rPr lang="en-FI" smtClean="0"/>
              <a:t>02/17/2022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8B1B-C634-144C-895B-AB5EFF8E70C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9625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2B9F-6DE7-624D-9E65-0277179FF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89BE4-CD62-684E-AFE2-79E509B32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C3C84-0C0D-384E-971F-7A288DAF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47F6-2265-5F48-A86D-6D4B3BF11705}" type="datetime1">
              <a:rPr lang="fi-FI" smtClean="0"/>
              <a:t>17.2.2022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8AEBD-A0D6-A74B-9F88-26D21A47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F8204-C422-7D45-B03F-762FF88A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350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7CF5-38A6-064B-9523-5E2C965A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458580"/>
            <a:ext cx="7315200" cy="1758731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FEBA0-1D86-D740-9E81-5CA204FC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6BE-8A96-9B46-B5FD-1E50A38A8916}" type="datetime1">
              <a:rPr lang="fi-FI" smtClean="0"/>
              <a:t>17.2.2022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1E1C9-2D1B-8541-8CB1-5174D029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2F8A3-2AE2-384A-BD02-4C74772D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939" y="7250889"/>
            <a:ext cx="558731" cy="365125"/>
          </a:xfrm>
        </p:spPr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170DD-8E38-2844-9E87-EF8BFDA02457}"/>
              </a:ext>
            </a:extLst>
          </p:cNvPr>
          <p:cNvSpPr/>
          <p:nvPr userDrawn="1"/>
        </p:nvSpPr>
        <p:spPr>
          <a:xfrm>
            <a:off x="8917537" y="4322618"/>
            <a:ext cx="3274463" cy="2535382"/>
          </a:xfrm>
          <a:prstGeom prst="rect">
            <a:avLst/>
          </a:prstGeom>
          <a:solidFill>
            <a:srgbClr val="764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68829C-24F5-D241-99D0-4C435827B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9768" y="4771159"/>
            <a:ext cx="1270000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45B2C-B143-A24B-B7BF-08FDCCD16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9246" y="735445"/>
            <a:ext cx="1993900" cy="26797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2EDC4F-61F3-F046-B46F-578BC4642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949742"/>
            <a:ext cx="8483600" cy="4841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76458D"/>
                </a:solidFill>
              </a:defRPr>
            </a:lvl1pPr>
          </a:lstStyle>
          <a:p>
            <a:pPr lvl="0"/>
            <a:endParaRPr lang="en-FI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C086222-D163-D740-B2BD-4536A83A8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448541"/>
            <a:ext cx="4013200" cy="484187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76458D"/>
                </a:solidFill>
              </a:defRPr>
            </a:lvl1pPr>
          </a:lstStyle>
          <a:p>
            <a:pPr lvl="0"/>
            <a:endParaRPr lang="en-FI" dirty="0"/>
          </a:p>
        </p:txBody>
      </p:sp>
      <p:pic>
        <p:nvPicPr>
          <p:cNvPr id="20" name="Picture 19" descr="An aerial view of an island&#10;&#10;Description automatically generated">
            <a:extLst>
              <a:ext uri="{FF2B5EF4-FFF2-40B4-BE49-F238E27FC236}">
                <a16:creationId xmlns:a16="http://schemas.microsoft.com/office/drawing/2014/main" id="{E8A6F0E2-8E94-E041-A7F2-CE3387DD2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2618"/>
            <a:ext cx="8917537" cy="2535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A5C25-E4DF-9347-B80A-21B82B3B81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1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An aerial view of an island&#10;&#10;Description automatically generated">
            <a:extLst>
              <a:ext uri="{FF2B5EF4-FFF2-40B4-BE49-F238E27FC236}">
                <a16:creationId xmlns:a16="http://schemas.microsoft.com/office/drawing/2014/main" id="{34D94814-671B-F64F-A120-896170AEF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52898"/>
            <a:ext cx="12192000" cy="17833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67CF5-38A6-064B-9523-5E2C965A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458581"/>
            <a:ext cx="7315200" cy="619624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FEBA0-1D86-D740-9E81-5CA204FC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6BE-8A96-9B46-B5FD-1E50A38A8916}" type="datetime1">
              <a:rPr lang="fi-FI" smtClean="0"/>
              <a:t>17.2.2022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1E1C9-2D1B-8541-8CB1-5174D029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2F8A3-2AE2-384A-BD02-4C74772D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939" y="7250889"/>
            <a:ext cx="558731" cy="365125"/>
          </a:xfrm>
        </p:spPr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170DD-8E38-2844-9E87-EF8BFDA02457}"/>
              </a:ext>
            </a:extLst>
          </p:cNvPr>
          <p:cNvSpPr/>
          <p:nvPr userDrawn="1"/>
        </p:nvSpPr>
        <p:spPr>
          <a:xfrm>
            <a:off x="0" y="5908258"/>
            <a:ext cx="12192000" cy="954414"/>
          </a:xfrm>
          <a:prstGeom prst="rect">
            <a:avLst/>
          </a:prstGeom>
          <a:solidFill>
            <a:srgbClr val="764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2EDC4F-61F3-F046-B46F-578BC4642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2095851"/>
            <a:ext cx="7315200" cy="484187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76458D"/>
                </a:solidFill>
              </a:defRPr>
            </a:lvl1pPr>
          </a:lstStyle>
          <a:p>
            <a:pPr lvl="0"/>
            <a:endParaRPr lang="en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0A5C25-E4DF-9347-B80A-21B82B3B81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07"/>
            <a:ext cx="12192000" cy="5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8A32C4-B4DA-DC41-BD42-438D83136E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7995" y="6324497"/>
            <a:ext cx="1045060" cy="11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20428C-9FF9-FA4F-96F3-5E789618DB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26196" y="6284704"/>
            <a:ext cx="978518" cy="195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81EBE-1C50-7748-BE87-0E135B333B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00" y="6295576"/>
            <a:ext cx="978523" cy="173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628549-9235-6542-9DE4-02B7264A884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31168" y="6241214"/>
            <a:ext cx="978522" cy="2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DDFF-59E6-5E42-BAC9-B24F0E3C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DFC91-4AD0-9345-B6BF-DD75B9F4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FFC7-BDA9-BD42-858B-4A61C010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C05-5F9C-3440-89F8-0AC2AB932800}" type="datetime1">
              <a:rPr lang="fi-FI" smtClean="0"/>
              <a:t>17.2.2022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C78B9-B421-544F-AF20-801DE0A6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22A34-630D-0B47-8ABE-D22C24C0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8794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561C-A410-444E-B1AB-1D483944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7893696" cy="86648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50B6B-0614-B644-8F38-DA15E2EDF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7893696" cy="32800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D54B-4DF8-1740-9E10-D58E2610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4F6B-C4C8-514D-99DD-FFEA7CA6268A}" type="datetime1">
              <a:rPr lang="fi-FI" smtClean="0"/>
              <a:t>17.2.2022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6A61-BAB7-E84D-B519-9DCFB2B0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6D25-C545-6945-81CB-F09314BF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50F1EF-667B-BB43-A191-A30D53499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1075" y="-11920"/>
            <a:ext cx="3590926" cy="63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7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561C-A410-444E-B1AB-1D483944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7893696" cy="86648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50B6B-0614-B644-8F38-DA15E2EDF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7893696" cy="32800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D54B-4DF8-1740-9E10-D58E2610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4F6B-C4C8-514D-99DD-FFEA7CA6268A}" type="datetime1">
              <a:rPr lang="fi-FI" smtClean="0"/>
              <a:t>17.2.2022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6A61-BAB7-E84D-B519-9DCFB2B0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6D25-C545-6945-81CB-F09314BF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2002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561C-A410-444E-B1AB-1D483944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768350"/>
            <a:ext cx="10357927" cy="86648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50B6B-0614-B644-8F38-DA15E2EDF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1943101"/>
            <a:ext cx="10357927" cy="32800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D54B-4DF8-1740-9E10-D58E2610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4F6B-C4C8-514D-99DD-FFEA7CA6268A}" type="datetime1">
              <a:rPr lang="fi-FI" smtClean="0"/>
              <a:t>17.2.2022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6A61-BAB7-E84D-B519-9DCFB2B0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6D25-C545-6945-81CB-F09314BF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9358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7662-E8AF-1540-8FB6-7EB6C4E3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3292-9345-3844-84BB-29C336B31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42EFF-5D44-5B4A-B839-4F1C89577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24C38-B7DC-0F47-8E4D-FA461B9F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0EC3-A193-2342-AB22-2A7312A9CD15}" type="datetime1">
              <a:rPr lang="fi-FI" smtClean="0"/>
              <a:t>17.2.2022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A79D4-923F-EE4B-978D-70A3E1CD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9E5E6-E98B-5148-A0CC-12A3DEB0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3500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D2B3-49ED-6D48-8E2C-2CAEC0D8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B8F2A-89DA-0D4C-AB9D-4474C4F70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D7D18-DCF3-BD44-8761-DA5D4B904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D8B79-2F59-0F4E-8F46-E6649FCAD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5A1C1-698B-5C4D-A56B-71553D9DA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F0F55-2FE3-5E4E-A0A1-D0CA063F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1E15-AA16-5649-A804-5696C6924BD3}" type="datetime1">
              <a:rPr lang="fi-FI" smtClean="0"/>
              <a:t>17.2.2022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DC9DE-56E3-F941-AEED-19DDB66C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A3E97-2445-3247-9ADA-1C0CDCDF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846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7CF5-38A6-064B-9523-5E2C965A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FEBA0-1D86-D740-9E81-5CA204FC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25E9-C77A-F345-BC09-E8F506D8269B}" type="datetime1">
              <a:rPr lang="fi-FI" smtClean="0"/>
              <a:t>17.2.2022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1E1C9-2D1B-8541-8CB1-5174D029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2F8A3-2AE2-384A-BD02-4C74772D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506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87B72-1171-2E4D-95C5-8DBC087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EFD3-0ED6-F042-A075-926FF3CD0995}" type="datetime1">
              <a:rPr lang="fi-FI" smtClean="0"/>
              <a:t>17.2.2022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9F48C-41FC-DC4B-9F54-F613B371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0419C-FF59-FB42-88DD-32763317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A24-605E-2D4B-BF65-6211366B22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2551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D45AE-91DD-2347-A532-A9DE657D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F3982-8202-8247-8F6D-CB199C6E6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E8E35-ABEE-0048-9CBA-11CD16AD1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250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96733-0F31-F44E-8D25-810F018AC9AA}" type="datetime1">
              <a:rPr lang="fi-FI" smtClean="0"/>
              <a:t>17.2.2022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DDD82-68BA-774E-BD7A-C8ED98CF0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2508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CC626-26AF-5E43-BCE7-A58D92894B6C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764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0108F-BFED-EE46-9EFA-50442C05F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939" y="6402387"/>
            <a:ext cx="558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5B54BA24-605E-2D4B-BF65-6211366B22DB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0D225-B21F-CA4F-8C7E-8DA430A349B5}"/>
              </a:ext>
            </a:extLst>
          </p:cNvPr>
          <p:cNvSpPr txBox="1"/>
          <p:nvPr userDrawn="1"/>
        </p:nvSpPr>
        <p:spPr>
          <a:xfrm>
            <a:off x="1176670" y="6453167"/>
            <a:ext cx="1396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050" dirty="0">
                <a:solidFill>
                  <a:schemeClr val="bg1"/>
                </a:solidFill>
              </a:rPr>
              <a:t>Nordic TSO strategy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8BFA0-7774-8A4D-9B72-0B2B1297B5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20004" y="6495560"/>
            <a:ext cx="27305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2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60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FC0CD8-E60B-7A43-A393-0E763CFD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4000"/>
            <a:ext cx="9722297" cy="1116000"/>
          </a:xfrm>
        </p:spPr>
        <p:txBody>
          <a:bodyPr/>
          <a:lstStyle/>
          <a:p>
            <a:r>
              <a:rPr lang="en-US" sz="3200" dirty="0"/>
              <a:t>Agenda for the Nordic TSO webinar 11</a:t>
            </a:r>
            <a:r>
              <a:rPr lang="en-US" sz="3200" baseline="30000" dirty="0"/>
              <a:t>th</a:t>
            </a:r>
            <a:r>
              <a:rPr lang="en-US" sz="3200" dirty="0"/>
              <a:t> of March 2022</a:t>
            </a:r>
            <a:br>
              <a:rPr lang="en-US" sz="3200" dirty="0"/>
            </a:br>
            <a:r>
              <a:rPr lang="en-US" sz="2000" dirty="0"/>
              <a:t>Solutions for a green Nordic energy system – Strategies to meet the climate challenge</a:t>
            </a:r>
            <a:endParaRPr lang="fi-FI" sz="2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CB25AF-7BF0-6B44-AB62-A7191167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4BA24-605E-2D4B-BF65-6211366B22DB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0C4690C-439D-1A42-90FA-35BE5461D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607376"/>
              </p:ext>
            </p:extLst>
          </p:nvPr>
        </p:nvGraphicFramePr>
        <p:xfrm>
          <a:off x="911424" y="1593747"/>
          <a:ext cx="10515597" cy="3952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5956">
                  <a:extLst>
                    <a:ext uri="{9D8B030D-6E8A-4147-A177-3AD203B41FA5}">
                      <a16:colId xmlns:a16="http://schemas.microsoft.com/office/drawing/2014/main" val="1113855867"/>
                    </a:ext>
                  </a:extLst>
                </a:gridCol>
                <a:gridCol w="5187820">
                  <a:extLst>
                    <a:ext uri="{9D8B030D-6E8A-4147-A177-3AD203B41FA5}">
                      <a16:colId xmlns:a16="http://schemas.microsoft.com/office/drawing/2014/main" val="2365428947"/>
                    </a:ext>
                  </a:extLst>
                </a:gridCol>
                <a:gridCol w="4111821">
                  <a:extLst>
                    <a:ext uri="{9D8B030D-6E8A-4147-A177-3AD203B41FA5}">
                      <a16:colId xmlns:a16="http://schemas.microsoft.com/office/drawing/2014/main" val="2110892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 </a:t>
                      </a:r>
                      <a:r>
                        <a:rPr lang="fi-FI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9.00 – 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Welcome and opening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Asta Sihvonen-Punkka, Chair of the Nordic TSO Strategy Steering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8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9.10 – 9.30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0"/>
                        <a:t>The current Nordic TSO projects responding to the energy transition challenges – results of the latest Solution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0" dirty="0"/>
                        <a:t>To </a:t>
                      </a:r>
                      <a:r>
                        <a:rPr lang="en-GB" sz="1200" b="0" noProof="0"/>
                        <a:t>be updated</a:t>
                      </a:r>
                      <a:endParaRPr lang="en-GB" sz="12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4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 9.30 – 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Nordic TSO strategy for the development of wind and sector integration – what is needed and where does the implementation start from?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Jussi Matilainen, Nordic TSO R&amp;D</a:t>
                      </a:r>
                    </a:p>
                    <a:p>
                      <a:r>
                        <a:rPr lang="en-GB" sz="1200" noProof="0" dirty="0"/>
                        <a:t>Daniel Gustafsson, Nordic TSO planning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566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10.00 – 10.10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A short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3553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1200" noProof="0" dirty="0"/>
                        <a:t>Commenting presentations and discussion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1200" noProof="0" dirty="0"/>
                        <a:t>Commenting presentations and discussion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10.10 – 10.25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How does the strategy support the wind development in the Nordics and its neighbouring 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Daniel Kulin, Strategic Analyst, Swedish Wind Energy Association</a:t>
                      </a:r>
                    </a:p>
                    <a:p>
                      <a:endParaRPr lang="en-GB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55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10.25 – 10.40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Needed measures of cleaning energy consumption through electrification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Mikko </a:t>
                      </a:r>
                      <a:r>
                        <a:rPr lang="en-GB" sz="1200" noProof="0" dirty="0" err="1"/>
                        <a:t>Lepistö</a:t>
                      </a:r>
                      <a:r>
                        <a:rPr lang="en-GB" sz="1200" noProof="0" dirty="0"/>
                        <a:t>, </a:t>
                      </a:r>
                      <a:r>
                        <a:rPr lang="en-GB" sz="1200" noProof="0"/>
                        <a:t>Energy Manager, SSAB </a:t>
                      </a:r>
                      <a:r>
                        <a:rPr lang="en-GB" sz="1200" noProof="0" dirty="0"/>
                        <a:t>Europe 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0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10.40 – 10.55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Questions and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Moderated by Richard Rebhan, Svenska </a:t>
                      </a:r>
                      <a:r>
                        <a:rPr lang="en-GB" sz="1200" noProof="0" dirty="0" err="1"/>
                        <a:t>kraftnät</a:t>
                      </a:r>
                      <a:endParaRPr lang="en-GB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7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10.55 – 11.00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Closing remarks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Asta Sihvonen-Punkka, Chair of the Nordic TSO Strategy Steering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0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2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dic">
      <a:dk1>
        <a:srgbClr val="000000"/>
      </a:dk1>
      <a:lt1>
        <a:srgbClr val="FFFFFF"/>
      </a:lt1>
      <a:dk2>
        <a:srgbClr val="464646"/>
      </a:dk2>
      <a:lt2>
        <a:srgbClr val="E7E6E6"/>
      </a:lt2>
      <a:accent1>
        <a:srgbClr val="019C00"/>
      </a:accent1>
      <a:accent2>
        <a:srgbClr val="76458D"/>
      </a:accent2>
      <a:accent3>
        <a:srgbClr val="A5A5A5"/>
      </a:accent3>
      <a:accent4>
        <a:srgbClr val="FFC000"/>
      </a:accent4>
      <a:accent5>
        <a:srgbClr val="B533BC"/>
      </a:accent5>
      <a:accent6>
        <a:srgbClr val="99C41C"/>
      </a:accent6>
      <a:hlink>
        <a:srgbClr val="1F36FF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21018</TotalTime>
  <Words>197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Agenda for the Nordic TSO webinar 11th of March 2022 Solutions for a green Nordic energy system – Strategies to meet the climate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Ulla Timonen</dc:creator>
  <cp:lastModifiedBy>Sihvonen-Punkka Asta</cp:lastModifiedBy>
  <cp:revision>42</cp:revision>
  <dcterms:created xsi:type="dcterms:W3CDTF">2021-09-14T08:44:49Z</dcterms:created>
  <dcterms:modified xsi:type="dcterms:W3CDTF">2022-02-17T13:48:15Z</dcterms:modified>
</cp:coreProperties>
</file>